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9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1B"/>
    <a:srgbClr val="024D66"/>
    <a:srgbClr val="EA1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34" autoAdjust="0"/>
    <p:restoredTop sz="92969"/>
  </p:normalViewPr>
  <p:slideViewPr>
    <p:cSldViewPr>
      <p:cViewPr varScale="1">
        <p:scale>
          <a:sx n="102" d="100"/>
          <a:sy n="102" d="100"/>
        </p:scale>
        <p:origin x="41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FE48F-050E-4DEA-A7FC-2F0A60B2287F}" type="datetimeFigureOut">
              <a:rPr lang="en-US" smtClean="0"/>
              <a:t>6/23/18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1A937-5DD4-43F6-9A61-85CD3548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29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327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04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76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48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0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23A2B449-82FF-4FA7-BE0F-DA1BB465EE28}" type="slidenum">
              <a:rPr lang="en-GB" altLang="fr-FR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1</a:t>
            </a:fld>
            <a:endParaRPr lang="en-GB" altLang="fr-FR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indent="-230188" eaLnBrk="1" hangingPunct="1"/>
            <a:endParaRPr lang="en-IE" altLang="fr-FR"/>
          </a:p>
        </p:txBody>
      </p:sp>
    </p:spTree>
    <p:extLst>
      <p:ext uri="{BB962C8B-B14F-4D97-AF65-F5344CB8AC3E}">
        <p14:creationId xmlns:p14="http://schemas.microsoft.com/office/powerpoint/2010/main" val="222912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B0001B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1">
                <a:solidFill>
                  <a:srgbClr val="024D66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13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001B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309" y="2267744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24D66"/>
              </a:buClr>
              <a:buFont typeface="Wingdings" panose="05000000000000000000" pitchFamily="2" charset="2"/>
              <a:buChar char="q"/>
              <a:defRPr>
                <a:solidFill>
                  <a:srgbClr val="024D66"/>
                </a:solidFill>
                <a:latin typeface="Trebuchet MS" panose="020B0703020202090204" pitchFamily="34" charset="0"/>
              </a:defRPr>
            </a:lvl1pPr>
            <a:lvl2pPr marL="742950" indent="-285750">
              <a:buClr>
                <a:srgbClr val="FF9933"/>
              </a:buClr>
              <a:buFont typeface="Wingdings" panose="05000000000000000000" pitchFamily="2" charset="2"/>
              <a:buChar char="q"/>
              <a:defRPr>
                <a:solidFill>
                  <a:srgbClr val="024D66"/>
                </a:solidFill>
                <a:latin typeface="Trebuchet MS" panose="020B0703020202090204" pitchFamily="34" charset="0"/>
              </a:defRPr>
            </a:lvl2pPr>
            <a:lvl3pPr marL="1143000" indent="-228600">
              <a:buClr>
                <a:srgbClr val="FF9933"/>
              </a:buClr>
              <a:buFont typeface="Wingdings" panose="05000000000000000000" pitchFamily="2" charset="2"/>
              <a:buChar char="q"/>
              <a:defRPr>
                <a:solidFill>
                  <a:srgbClr val="024D66"/>
                </a:solidFill>
                <a:latin typeface="Trebuchet MS" panose="020B0703020202090204" pitchFamily="34" charset="0"/>
              </a:defRPr>
            </a:lvl3pPr>
            <a:lvl4pPr marL="1600200" indent="-228600">
              <a:buClr>
                <a:srgbClr val="FF9933"/>
              </a:buClr>
              <a:buFont typeface="Wingdings" panose="05000000000000000000" pitchFamily="2" charset="2"/>
              <a:buChar char="q"/>
              <a:defRPr>
                <a:solidFill>
                  <a:srgbClr val="024D66"/>
                </a:solidFill>
                <a:latin typeface="Trebuchet MS" panose="020B0703020202090204" pitchFamily="34" charset="0"/>
              </a:defRPr>
            </a:lvl4pPr>
            <a:lvl5pPr marL="2057400" indent="-228600">
              <a:buClr>
                <a:srgbClr val="FF9933"/>
              </a:buClr>
              <a:buFont typeface="Wingdings" panose="05000000000000000000" pitchFamily="2" charset="2"/>
              <a:buChar char="q"/>
              <a:defRPr>
                <a:solidFill>
                  <a:srgbClr val="024D66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01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458" y="2332037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defRPr lang="en-US" sz="2400" dirty="0">
                <a:solidFill>
                  <a:srgbClr val="024D66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4D66"/>
              </a:buClr>
              <a:buSzPct val="65000"/>
              <a:buFont typeface="Wingdings" panose="05000000000000000000" pitchFamily="2" charset="2"/>
              <a:buChar char="q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221" y="2332036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defRPr lang="en-US" sz="2400" dirty="0">
                <a:solidFill>
                  <a:srgbClr val="024D66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4D66"/>
              </a:buClr>
              <a:buSzPct val="65000"/>
              <a:buFont typeface="Wingdings" panose="05000000000000000000" pitchFamily="2" charset="2"/>
              <a:buChar char="q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13E9A2-DCFD-9746-9E15-048426BF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00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63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08B5E1-4655-F24F-907F-8C9B726C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001B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46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01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58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C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C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C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C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CC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CC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CC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8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9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Relationship Id="rId9" Type="http://schemas.openxmlformats.org/officeDocument/2006/relationships/image" Target="../media/image1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11E6C9-5CD2-6F4C-82B4-5A711595F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Activity report 2017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C65EFC-E3C5-934B-B9A7-5CB99692C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1">
                <a:solidFill>
                  <a:srgbClr val="024D66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Persevering on our journey</a:t>
            </a:r>
          </a:p>
          <a:p>
            <a:r>
              <a:rPr lang="en-US" dirty="0"/>
              <a:t>from good to great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445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7606-D78E-4C44-9AEA-3AABA6035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F79AA-B2C7-BB4A-9432-1AC5103C2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1441090"/>
            <a:ext cx="2241147" cy="18921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E0E3C-FBD3-FF47-9430-AFFE6B039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to benchmark the</a:t>
            </a:r>
          </a:p>
          <a:p>
            <a:pPr marL="0" indent="0">
              <a:buNone/>
            </a:pPr>
            <a:r>
              <a:rPr lang="en-US" dirty="0"/>
              <a:t>development of good NAPAR;</a:t>
            </a:r>
          </a:p>
          <a:p>
            <a:r>
              <a:rPr lang="en-US" dirty="0"/>
              <a:t>Advocacy at EC &amp; national level</a:t>
            </a:r>
          </a:p>
          <a:p>
            <a:r>
              <a:rPr lang="en-US" dirty="0"/>
              <a:t>Building interest among AR CSOs</a:t>
            </a:r>
          </a:p>
          <a:p>
            <a:r>
              <a:rPr lang="en-US" i="1" u="sng" dirty="0"/>
              <a:t>Impact:</a:t>
            </a:r>
            <a:r>
              <a:rPr lang="en-US" i="1" dirty="0"/>
              <a:t> increased political will (BE, DE, SK, SW, PT)</a:t>
            </a:r>
            <a:endParaRPr lang="en-US" i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8BA4B-23CD-504D-9365-9B53E0FAA881}"/>
              </a:ext>
            </a:extLst>
          </p:cNvPr>
          <p:cNvSpPr txBox="1"/>
          <p:nvPr/>
        </p:nvSpPr>
        <p:spPr>
          <a:xfrm rot="19555395">
            <a:off x="6525367" y="2038900"/>
            <a:ext cx="207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0001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20.000€</a:t>
            </a:r>
          </a:p>
        </p:txBody>
      </p:sp>
    </p:spTree>
    <p:extLst>
      <p:ext uri="{BB962C8B-B14F-4D97-AF65-F5344CB8AC3E}">
        <p14:creationId xmlns:p14="http://schemas.microsoft.com/office/powerpoint/2010/main" val="32477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B16B6-4906-1C4D-A5EA-8F03F87D7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/>
          <a:lstStyle/>
          <a:p>
            <a:r>
              <a:rPr lang="en-US" sz="3200" dirty="0"/>
              <a:t>And more…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649CB-391C-E346-ADD1-8C19E98B0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/>
          <a:lstStyle/>
          <a:p>
            <a:r>
              <a:rPr lang="en-US" sz="2400" dirty="0"/>
              <a:t>Equality Data Collection</a:t>
            </a:r>
          </a:p>
          <a:p>
            <a:pPr marL="0" indent="0">
              <a:buNone/>
            </a:pPr>
            <a:r>
              <a:rPr lang="en-US" sz="2400" i="1" dirty="0"/>
              <a:t>(EC handbook, 3 national projects =&gt; EC recommendations</a:t>
            </a:r>
            <a:r>
              <a:rPr lang="en-US" sz="2400" dirty="0"/>
              <a:t>)</a:t>
            </a:r>
            <a:endParaRPr lang="en-US" sz="2400" i="1" dirty="0"/>
          </a:p>
          <a:p>
            <a:r>
              <a:rPr lang="en-US" sz="2400" dirty="0"/>
              <a:t>Tackling racist crime &amp; speech</a:t>
            </a:r>
          </a:p>
          <a:p>
            <a:pPr marL="0" indent="0">
              <a:buNone/>
            </a:pPr>
            <a:r>
              <a:rPr lang="en-US" sz="2400" i="1" dirty="0"/>
              <a:t>(Facing Facts; advocacy for sanctions in EP; advocacy on EC hate crime training =&gt; improved EU standards)</a:t>
            </a:r>
          </a:p>
          <a:p>
            <a:r>
              <a:rPr lang="en-US" sz="2400" b="1" dirty="0"/>
              <a:t>Intersectional</a:t>
            </a:r>
            <a:r>
              <a:rPr lang="en-US" sz="2400" dirty="0"/>
              <a:t> approach to AR</a:t>
            </a:r>
          </a:p>
          <a:p>
            <a:r>
              <a:rPr lang="en-US" sz="2400" dirty="0"/>
              <a:t>CS steering committee of EC HLG RX</a:t>
            </a:r>
          </a:p>
          <a:p>
            <a:r>
              <a:rPr lang="en-US" sz="2400" dirty="0"/>
              <a:t>HRDN, SDG-Watch, “the Europe we want”</a:t>
            </a:r>
          </a:p>
          <a:p>
            <a:r>
              <a:rPr lang="en-US" sz="2400" dirty="0"/>
              <a:t>Fundraising session Board/Staff; Board; SFSC, GA; Staff development; Board-Staff training…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B28A8-12B1-844A-A2C5-C321C45DF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130" y="4179813"/>
            <a:ext cx="923739" cy="97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97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044894" cy="498042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391EFB-BB04-1C4E-B6DE-1BB5CDD09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92896"/>
            <a:ext cx="923739" cy="97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8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2407-89D2-1749-8C17-9C3D6C21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Some key figures- from 2016 to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E7B81-101A-5E4F-B31B-8C3FD0A9E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0848"/>
            <a:ext cx="1003300" cy="172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102E95-FF2A-6445-A798-E49DF2752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87552"/>
            <a:ext cx="2032000" cy="147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120A33-A6DC-B349-9454-D6173105E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161" y="2011277"/>
            <a:ext cx="212090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513CF3-9E85-5248-B5A6-9E2C75043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650" y="3480728"/>
            <a:ext cx="2006600" cy="148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04FAAD-9439-594B-8B7C-697B977CF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9200" y="4039580"/>
            <a:ext cx="1992411" cy="1369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16E06F-C7E8-9046-BF9F-347F0D5716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6061" y="3497062"/>
            <a:ext cx="1944324" cy="1453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E29AC2-085C-B045-8836-1E07AC36B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2840" y="2139809"/>
            <a:ext cx="1798469" cy="1008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9C79AE-3E84-454C-9D6E-4F961E3DC2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1595" y="2073836"/>
            <a:ext cx="824415" cy="15364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236D6F-8F8E-9040-923C-1A22E3B8D1A3}"/>
              </a:ext>
            </a:extLst>
          </p:cNvPr>
          <p:cNvSpPr txBox="1"/>
          <p:nvPr/>
        </p:nvSpPr>
        <p:spPr>
          <a:xfrm>
            <a:off x="2136373" y="5613388"/>
            <a:ext cx="6811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4D66"/>
                </a:solidFill>
                <a:latin typeface="Trebuchet MS" panose="020B0703020202090204" pitchFamily="34" charset="0"/>
              </a:rPr>
              <a:t>Less advocacy meetings (143 to 60); increase of member </a:t>
            </a:r>
            <a:r>
              <a:rPr lang="en-US" dirty="0" err="1">
                <a:solidFill>
                  <a:srgbClr val="024D66"/>
                </a:solidFill>
                <a:latin typeface="Trebuchet MS" panose="020B0703020202090204" pitchFamily="34" charset="0"/>
              </a:rPr>
              <a:t>organisations</a:t>
            </a:r>
            <a:r>
              <a:rPr lang="en-US" dirty="0">
                <a:solidFill>
                  <a:srgbClr val="024D66"/>
                </a:solidFill>
                <a:latin typeface="Trebuchet MS" panose="020B0703020202090204" pitchFamily="34" charset="0"/>
              </a:rPr>
              <a:t> (+22 from 8); increase of speaking roles (100+ from 91)</a:t>
            </a:r>
          </a:p>
        </p:txBody>
      </p:sp>
    </p:spTree>
    <p:extLst>
      <p:ext uri="{BB962C8B-B14F-4D97-AF65-F5344CB8AC3E}">
        <p14:creationId xmlns:p14="http://schemas.microsoft.com/office/powerpoint/2010/main" val="364165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D766C6F-0AE9-AF4A-94AD-8649EA529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1441090"/>
            <a:ext cx="2241147" cy="18921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C05C5-970B-464D-8BAC-F6940406C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08" y="2267744"/>
            <a:ext cx="8689691" cy="4525963"/>
          </a:xfrm>
        </p:spPr>
        <p:txBody>
          <a:bodyPr/>
          <a:lstStyle/>
          <a:p>
            <a:r>
              <a:rPr lang="en-US" sz="2800" dirty="0"/>
              <a:t>Advocacy</a:t>
            </a:r>
          </a:p>
          <a:p>
            <a:pPr marL="0" indent="0">
              <a:buNone/>
            </a:pPr>
            <a:r>
              <a:rPr lang="en-US" sz="2800" i="1" dirty="0"/>
              <a:t>Same rights for all migrants; successful amendments Blue Card Directive; EPAM; REIS</a:t>
            </a:r>
            <a:endParaRPr lang="en-US" sz="2800" dirty="0"/>
          </a:p>
          <a:p>
            <a:r>
              <a:rPr lang="en-US" sz="2800" dirty="0"/>
              <a:t>SR on Migration </a:t>
            </a:r>
          </a:p>
          <a:p>
            <a:r>
              <a:rPr lang="en-US" sz="2800" dirty="0"/>
              <a:t>Innovative survey on racial discrimination faced by newly arrived migrants (5000+) (66 media quotes)</a:t>
            </a:r>
          </a:p>
          <a:p>
            <a:r>
              <a:rPr lang="en-US" sz="2800" i="1" u="sng" dirty="0"/>
              <a:t>Impact</a:t>
            </a:r>
            <a:r>
              <a:rPr lang="en-US" sz="2800" i="1" dirty="0"/>
              <a:t>: </a:t>
            </a:r>
            <a:r>
              <a:rPr lang="en-US" sz="2800" i="1" dirty="0" err="1"/>
              <a:t>visibilisation</a:t>
            </a:r>
            <a:r>
              <a:rPr lang="en-US" sz="2800" i="1" dirty="0"/>
              <a:t> of racism in migration policies; enhanced protection for highly skilled migrants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35E656-35EE-8C4A-A061-EAC28CC3BF70}"/>
              </a:ext>
            </a:extLst>
          </p:cNvPr>
          <p:cNvSpPr txBox="1"/>
          <p:nvPr/>
        </p:nvSpPr>
        <p:spPr>
          <a:xfrm rot="19555395">
            <a:off x="6525367" y="2038900"/>
            <a:ext cx="207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0001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183.000€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A451CF-A06F-0F4B-82D7-07CB3863C160}"/>
              </a:ext>
            </a:extLst>
          </p:cNvPr>
          <p:cNvSpPr txBox="1">
            <a:spLocks/>
          </p:cNvSpPr>
          <p:nvPr/>
        </p:nvSpPr>
        <p:spPr>
          <a:xfrm>
            <a:off x="457200" y="112474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0001B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C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C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C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C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kern="0" dirty="0"/>
              <a:t>Migration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0ED1E-87E5-4A46-BBED-13648B6B3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800100"/>
            <a:ext cx="1271414" cy="1339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CC8F46-1739-7844-BFDD-D4763CEDE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04" y="3453450"/>
            <a:ext cx="865445" cy="9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5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1FFC7-6E25-DB40-BDEB-4C202317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AR community </a:t>
            </a:r>
            <a:r>
              <a:rPr lang="en-US" sz="3200" dirty="0" err="1"/>
              <a:t>mobilisation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6B101-6307-CA4F-9F94-670514C0F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1441090"/>
            <a:ext cx="2241147" cy="18921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9A9F1-5DC9-084E-862D-FDB901E6D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 national projects across EU</a:t>
            </a:r>
          </a:p>
          <a:p>
            <a:pPr marL="0" indent="0">
              <a:buNone/>
            </a:pPr>
            <a:r>
              <a:rPr lang="en-US" i="1" dirty="0"/>
              <a:t>(migration, hate crime, Afrophobia, Islamophobia, EDC)</a:t>
            </a:r>
          </a:p>
          <a:p>
            <a:r>
              <a:rPr lang="en-US" dirty="0"/>
              <a:t>40 members trained on funding schemes and advocacy</a:t>
            </a:r>
          </a:p>
          <a:p>
            <a:r>
              <a:rPr lang="en-US" i="1" u="sng" dirty="0"/>
              <a:t>Impact:</a:t>
            </a:r>
            <a:r>
              <a:rPr lang="en-US" i="1" dirty="0"/>
              <a:t> 40% of members engaged in advocacy at EU &amp; nat. levels; improved applications for ENAR and for EC</a:t>
            </a:r>
            <a:endParaRPr lang="en-US" i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09634-B1ED-984C-81ED-D1DAE6501EDA}"/>
              </a:ext>
            </a:extLst>
          </p:cNvPr>
          <p:cNvSpPr txBox="1"/>
          <p:nvPr/>
        </p:nvSpPr>
        <p:spPr>
          <a:xfrm rot="19555395">
            <a:off x="6525367" y="2038900"/>
            <a:ext cx="207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0001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68.000€</a:t>
            </a:r>
          </a:p>
        </p:txBody>
      </p:sp>
    </p:spTree>
    <p:extLst>
      <p:ext uri="{BB962C8B-B14F-4D97-AF65-F5344CB8AC3E}">
        <p14:creationId xmlns:p14="http://schemas.microsoft.com/office/powerpoint/2010/main" val="36408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07325-7D6A-AF4A-8FDB-E626DB40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Equal@work</a:t>
            </a:r>
            <a:r>
              <a:rPr lang="en-US" dirty="0"/>
              <a:t> – Brussels White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0F12F-C7EB-844D-AFD1-DFCF86828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T-Kit on refugee integration at </a:t>
            </a:r>
          </a:p>
          <a:p>
            <a:pPr marL="0" indent="0">
              <a:buNone/>
            </a:pPr>
            <a:r>
              <a:rPr lang="en-US" sz="2800" dirty="0"/>
              <a:t>workplace (UNHCR endorsed)</a:t>
            </a:r>
          </a:p>
          <a:p>
            <a:r>
              <a:rPr lang="en-US" sz="2800" dirty="0"/>
              <a:t>T-Kit on managing religion at workplace</a:t>
            </a:r>
          </a:p>
          <a:p>
            <a:r>
              <a:rPr lang="en-US" sz="2800" dirty="0"/>
              <a:t>Seminar on Women of </a:t>
            </a:r>
            <a:r>
              <a:rPr lang="en-US" sz="2800" dirty="0" err="1"/>
              <a:t>Colour</a:t>
            </a:r>
            <a:r>
              <a:rPr lang="en-US" sz="2800" dirty="0"/>
              <a:t> (T-kit to come)</a:t>
            </a:r>
          </a:p>
          <a:p>
            <a:r>
              <a:rPr lang="en-US" sz="2800" dirty="0"/>
              <a:t>Coca-Cola (17) and Inditex (18) joining</a:t>
            </a:r>
          </a:p>
          <a:p>
            <a:r>
              <a:rPr lang="en-US" sz="2800" dirty="0"/>
              <a:t>#</a:t>
            </a:r>
            <a:r>
              <a:rPr lang="en-US" sz="2800" dirty="0" err="1"/>
              <a:t>BrusselsSoWhite</a:t>
            </a:r>
            <a:r>
              <a:rPr lang="en-US" sz="2800" dirty="0"/>
              <a:t> media splash</a:t>
            </a:r>
          </a:p>
          <a:p>
            <a:r>
              <a:rPr lang="en-US" sz="2800" i="1" u="sng" dirty="0"/>
              <a:t>Impact:</a:t>
            </a:r>
            <a:r>
              <a:rPr lang="en-US" sz="2800" i="1" dirty="0"/>
              <a:t> intersectionality, </a:t>
            </a:r>
            <a:r>
              <a:rPr lang="en-US" sz="2800" i="1" dirty="0" err="1"/>
              <a:t>visibilisation</a:t>
            </a:r>
            <a:r>
              <a:rPr lang="en-US" sz="2800" i="1" dirty="0"/>
              <a:t> of </a:t>
            </a:r>
            <a:r>
              <a:rPr lang="en-US" sz="2800" i="1" dirty="0" err="1"/>
              <a:t>WoC</a:t>
            </a:r>
            <a:r>
              <a:rPr lang="en-US" sz="2800" i="1" dirty="0"/>
              <a:t> in D&amp;I, awareness of lack of diversity in EU institutions</a:t>
            </a:r>
            <a:endParaRPr lang="en-US" sz="2800" i="1" u="sng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1E58C-1A0C-4F42-A46E-93F2604DC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1441090"/>
            <a:ext cx="2241147" cy="1892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2D8210-E4E9-B049-8B41-ABC29D393E69}"/>
              </a:ext>
            </a:extLst>
          </p:cNvPr>
          <p:cNvSpPr txBox="1"/>
          <p:nvPr/>
        </p:nvSpPr>
        <p:spPr>
          <a:xfrm rot="19555395">
            <a:off x="6525367" y="2038900"/>
            <a:ext cx="207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0001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41.000€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88E2F6-C054-A541-9751-2D46A1F97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09" y="4576907"/>
            <a:ext cx="923739" cy="97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366EB4-EE4E-5645-816E-7952D773F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1441090"/>
            <a:ext cx="2241147" cy="1892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AE24D8-642A-3D40-9A68-2DEBC84A2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racism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7423-148C-A045-A26C-B9575D536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Antisemitism: roadmap for MS;</a:t>
            </a:r>
          </a:p>
          <a:p>
            <a:pPr marL="0" indent="0">
              <a:buNone/>
            </a:pPr>
            <a:r>
              <a:rPr lang="en-US" dirty="0"/>
              <a:t>No hate speech </a:t>
            </a:r>
            <a:r>
              <a:rPr lang="en-US" dirty="0" err="1"/>
              <a:t>mov</a:t>
            </a:r>
            <a:r>
              <a:rPr lang="en-US" dirty="0"/>
              <a:t>; coalition building; </a:t>
            </a:r>
          </a:p>
          <a:p>
            <a:r>
              <a:rPr lang="en-US" dirty="0"/>
              <a:t>Antigypsyism: SG; Alliance; advocacy on structural AG; Partner EP Roma week; book on AG with </a:t>
            </a:r>
            <a:r>
              <a:rPr lang="en-US" dirty="0" err="1"/>
              <a:t>Zentralrat</a:t>
            </a:r>
            <a:r>
              <a:rPr lang="en-US" dirty="0"/>
              <a:t> Sinti &amp; Roma;</a:t>
            </a:r>
          </a:p>
          <a:p>
            <a:r>
              <a:rPr lang="en-US" i="1" u="sng" dirty="0"/>
              <a:t>Impact:</a:t>
            </a:r>
            <a:r>
              <a:rPr lang="en-US" i="1" dirty="0"/>
              <a:t> AG recognized as structural form of racism by EC/EP</a:t>
            </a:r>
            <a:endParaRPr lang="en-US" i="1" u="sng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AA2F8-0C75-EE45-A10E-BFEAEEBE3C51}"/>
              </a:ext>
            </a:extLst>
          </p:cNvPr>
          <p:cNvSpPr txBox="1"/>
          <p:nvPr/>
        </p:nvSpPr>
        <p:spPr>
          <a:xfrm rot="19555395">
            <a:off x="6525367" y="2038900"/>
            <a:ext cx="207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0001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75.000€</a:t>
            </a:r>
          </a:p>
        </p:txBody>
      </p:sp>
    </p:spTree>
    <p:extLst>
      <p:ext uri="{BB962C8B-B14F-4D97-AF65-F5344CB8AC3E}">
        <p14:creationId xmlns:p14="http://schemas.microsoft.com/office/powerpoint/2010/main" val="174464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630149-A30B-C744-B382-4AAC5FFFA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2" y="4221088"/>
            <a:ext cx="923739" cy="9730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1F6C3A-D6DE-7348-9D0D-89A06DCB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racism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90DB-C625-A44B-B2BB-9FD412107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08" y="2267744"/>
            <a:ext cx="8510179" cy="4525963"/>
          </a:xfrm>
        </p:spPr>
        <p:txBody>
          <a:bodyPr/>
          <a:lstStyle/>
          <a:p>
            <a:r>
              <a:rPr lang="en-US" sz="2600" dirty="0"/>
              <a:t>Islamophobia: European coalition; VP Timmermans statement on 21/09; UN high level forum; training of 30 </a:t>
            </a:r>
            <a:r>
              <a:rPr lang="en-US" sz="2600" dirty="0" err="1"/>
              <a:t>CoE</a:t>
            </a:r>
            <a:r>
              <a:rPr lang="en-US" sz="2600" dirty="0"/>
              <a:t> advisers on Muslim women &amp; Islamophobia; Debunking myth on Muslim women and feminism </a:t>
            </a:r>
          </a:p>
          <a:p>
            <a:r>
              <a:rPr lang="en-US" sz="2600" dirty="0"/>
              <a:t>Afrophobia: delegation to regional meeting UNDPAD; 15 high-level advocacy meetings; EP LIBE meeting; publication of </a:t>
            </a:r>
            <a:r>
              <a:rPr lang="en-US" sz="2600" dirty="0" err="1"/>
              <a:t>CoE</a:t>
            </a:r>
            <a:r>
              <a:rPr lang="en-US" sz="2600" dirty="0"/>
              <a:t> Commissioner for HR; SG; US CBC;</a:t>
            </a:r>
          </a:p>
          <a:p>
            <a:r>
              <a:rPr lang="en-US" sz="2600" i="1" u="sng" dirty="0"/>
              <a:t>Impact</a:t>
            </a:r>
            <a:r>
              <a:rPr lang="en-US" sz="2600" i="1" dirty="0"/>
              <a:t>: high level recognition of Islamophobia and Afrophobia by EC; 124 times in media;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4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451365-0347-0949-91FC-2A4BD1030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1441090"/>
            <a:ext cx="2241147" cy="1892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695C8E-60F0-FA42-8FE9-3215BA23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projects – NDI – DARE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C9C98-DEC1-2040-852E-F329F4679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Facilitating networking with</a:t>
            </a:r>
          </a:p>
          <a:p>
            <a:pPr marL="0" indent="0">
              <a:buNone/>
            </a:pPr>
            <a:r>
              <a:rPr lang="en-US" sz="2400" dirty="0"/>
              <a:t>CSOs in </a:t>
            </a:r>
            <a:r>
              <a:rPr lang="en-US" sz="2400" dirty="0" err="1"/>
              <a:t>Visegrad</a:t>
            </a:r>
            <a:r>
              <a:rPr lang="en-US" sz="2400" dirty="0"/>
              <a:t> countries with NDI  </a:t>
            </a:r>
          </a:p>
          <a:p>
            <a:r>
              <a:rPr lang="en-US" sz="2400" dirty="0"/>
              <a:t>60 CS activist trained on advocacy and community organizing;</a:t>
            </a:r>
          </a:p>
          <a:p>
            <a:pPr marL="0" indent="0">
              <a:buNone/>
            </a:pPr>
            <a:r>
              <a:rPr lang="en-US" sz="2400" i="1" u="sng" dirty="0"/>
              <a:t>Impact:</a:t>
            </a:r>
            <a:r>
              <a:rPr lang="en-US" sz="2400" i="1" dirty="0"/>
              <a:t> Increased membership of ENAR; empowered CSOs</a:t>
            </a:r>
          </a:p>
          <a:p>
            <a:r>
              <a:rPr lang="en-US" sz="2400" dirty="0"/>
              <a:t>DARE: develop T-kit in collaboration with </a:t>
            </a:r>
            <a:r>
              <a:rPr lang="en-US" sz="2400" dirty="0" err="1"/>
              <a:t>PcF</a:t>
            </a:r>
            <a:r>
              <a:rPr lang="en-US" sz="2400" dirty="0"/>
              <a:t>; advocacy (Policy brief); final conference 2021; host research in BE; dare-h2020.org</a:t>
            </a:r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i="1" u="sng" dirty="0"/>
              <a:t>Impact:</a:t>
            </a:r>
            <a:r>
              <a:rPr lang="en-US" sz="2400" i="1" dirty="0"/>
              <a:t> Increased understanding of resilience of 	youth faced to radicalization; link with social 	factors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8C7B1-2E68-D844-89F7-3C24D34EF88E}"/>
              </a:ext>
            </a:extLst>
          </p:cNvPr>
          <p:cNvSpPr txBox="1"/>
          <p:nvPr/>
        </p:nvSpPr>
        <p:spPr>
          <a:xfrm rot="19555395">
            <a:off x="6525367" y="2038900"/>
            <a:ext cx="207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0001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71.000€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495475-7384-D946-9311-38B5FE613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619" y="2267744"/>
            <a:ext cx="923739" cy="97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54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EA47C-FDB0-A54B-8C9C-8709E212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and 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9D8DC-3AC0-5A44-9BC6-6794CD43E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1441090"/>
            <a:ext cx="2241147" cy="18921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26BE8-C6E4-1D49-8F74-379540535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Advocacy EC, EP TERR, Council</a:t>
            </a:r>
          </a:p>
          <a:p>
            <a:pPr marL="0" indent="0">
              <a:buNone/>
            </a:pPr>
            <a:r>
              <a:rPr lang="en-US" sz="2800" dirty="0"/>
              <a:t>on HR and AD concerns</a:t>
            </a:r>
          </a:p>
          <a:p>
            <a:r>
              <a:rPr lang="en-US" sz="2800" dirty="0"/>
              <a:t>T-Kit to monitor document racial &amp; religious discrimination in CT, CR (roll out 2018)</a:t>
            </a:r>
          </a:p>
          <a:p>
            <a:r>
              <a:rPr lang="en-US" sz="2800" dirty="0"/>
              <a:t>Advocacy w. OSJI on ethnic profiling</a:t>
            </a:r>
          </a:p>
          <a:p>
            <a:r>
              <a:rPr lang="en-US" sz="2800" dirty="0"/>
              <a:t>DARE</a:t>
            </a:r>
          </a:p>
          <a:p>
            <a:r>
              <a:rPr lang="en-US" sz="2800" i="1" u="sng" dirty="0"/>
              <a:t>Impact:</a:t>
            </a:r>
            <a:r>
              <a:rPr lang="en-US" sz="2800" i="1" dirty="0"/>
              <a:t> FRA reviews handbook on Ethnic profiling; ND provisions in reporting obligations of MS to EC on CTD</a:t>
            </a:r>
            <a:endParaRPr lang="en-US" sz="2800" i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EEE0E-92E9-5B4E-9CB1-AA6AE3BC5D26}"/>
              </a:ext>
            </a:extLst>
          </p:cNvPr>
          <p:cNvSpPr txBox="1"/>
          <p:nvPr/>
        </p:nvSpPr>
        <p:spPr>
          <a:xfrm rot="19555395">
            <a:off x="6525367" y="2038900"/>
            <a:ext cx="207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0001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48.000€</a:t>
            </a:r>
          </a:p>
        </p:txBody>
      </p:sp>
    </p:spTree>
    <p:extLst>
      <p:ext uri="{BB962C8B-B14F-4D97-AF65-F5344CB8AC3E}">
        <p14:creationId xmlns:p14="http://schemas.microsoft.com/office/powerpoint/2010/main" val="3606088067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609</Words>
  <Application>Microsoft Macintosh PowerPoint</Application>
  <PresentationFormat>On-screen Show (4:3)</PresentationFormat>
  <Paragraphs>70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Verdana</vt:lpstr>
      <vt:lpstr>Wingdings</vt:lpstr>
      <vt:lpstr>1_Blank</vt:lpstr>
      <vt:lpstr>Activity report 2017</vt:lpstr>
      <vt:lpstr>Some key figures- from 2016 to 2017</vt:lpstr>
      <vt:lpstr>PowerPoint Presentation</vt:lpstr>
      <vt:lpstr>AR community mobilisation</vt:lpstr>
      <vt:lpstr>Equal@work – Brussels White Out</vt:lpstr>
      <vt:lpstr>Forms of racism</vt:lpstr>
      <vt:lpstr>Forms of racism 2</vt:lpstr>
      <vt:lpstr>Other projects – NDI – DARE </vt:lpstr>
      <vt:lpstr>Security and CT</vt:lpstr>
      <vt:lpstr>NAPAR</vt:lpstr>
      <vt:lpstr>And more…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Chiara Ceccarelli</dc:creator>
  <cp:lastModifiedBy>Michael Privot</cp:lastModifiedBy>
  <cp:revision>61</cp:revision>
  <dcterms:created xsi:type="dcterms:W3CDTF">2017-06-19T08:16:17Z</dcterms:created>
  <dcterms:modified xsi:type="dcterms:W3CDTF">2018-06-23T07:05:34Z</dcterms:modified>
</cp:coreProperties>
</file>